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1" r:id="rId2"/>
    <p:sldId id="295" r:id="rId3"/>
    <p:sldId id="305" r:id="rId4"/>
    <p:sldId id="309" r:id="rId5"/>
    <p:sldId id="310" r:id="rId6"/>
    <p:sldId id="307" r:id="rId7"/>
    <p:sldId id="308" r:id="rId8"/>
    <p:sldId id="311" r:id="rId9"/>
    <p:sldId id="314" r:id="rId10"/>
    <p:sldId id="315" r:id="rId11"/>
    <p:sldId id="312" r:id="rId12"/>
    <p:sldId id="316" r:id="rId13"/>
    <p:sldId id="317" r:id="rId14"/>
    <p:sldId id="318" r:id="rId15"/>
    <p:sldId id="320" r:id="rId16"/>
    <p:sldId id="319" r:id="rId17"/>
    <p:sldId id="321" r:id="rId18"/>
    <p:sldId id="323" r:id="rId19"/>
    <p:sldId id="324" r:id="rId20"/>
    <p:sldId id="325" r:id="rId21"/>
    <p:sldId id="326" r:id="rId22"/>
    <p:sldId id="327" r:id="rId23"/>
    <p:sldId id="329" r:id="rId24"/>
    <p:sldId id="32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E2177-E45B-449F-AE2E-ED4743253C6D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6D08B-1E4C-4901-ABEC-209650D318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37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89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714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40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25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422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665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878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955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523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080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509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05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191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56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80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6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299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61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4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74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6D08B-1E4C-4901-ABEC-209650D3181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600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78FEF-B26F-4088-ACF4-86D30CF11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851A0A-7E35-41F2-BA5A-C9CEAF158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3AA770-9F42-4EDB-ACAC-86BB488B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FD4C74-B73D-494F-9416-2802B7FE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E876C5-C627-45B9-9F9F-78B975D0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42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7652F-D41C-47B2-9F17-60288204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388010-8B5C-4F9B-BC8C-6FC0BE625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BF60FC-6DCB-4653-847A-C07D0FE8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3847A-D4B6-4DBD-9630-4BB7C258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07D82-260A-43BC-A6C6-112392A0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93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4216A1-1A5C-41D2-92DC-A6D07EB63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7AA18D-F9BF-4158-850E-56DB70A05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EFE467-400E-44F4-A57C-014001DA9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988B5A-8C24-4313-A609-6790A116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2455E-E4C7-4202-AC06-A8F54B08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22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8CE68-7A36-47D6-A1DB-01C066D8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87045E-AED3-44A3-B9F8-635E53137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49C54B-F00C-4C9B-81DE-7EC606043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8D4CAE-5D3B-4917-9FD3-78A39CF2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93487E-E1E8-442A-9A7B-491C2436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96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9D65B-3316-4F99-ABEA-C18A51996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FD002A-43E7-47E2-A9FC-C8B7C7AA9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D7B54E-EBA5-4B5D-8C88-CE022133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2DBCC4-8386-4E31-B7CA-5A206E86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79748C-1EDB-4DD8-990F-130B34F8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31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07698-C5AE-4B45-A382-06B06335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08EF9A-3947-452C-B760-ED3C6B15F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8E1635-6151-4236-AC10-935E43F2A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4D01C4-A00B-4F83-AC3D-3D113B961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7D7AB9-8F7D-4A02-B01B-D89A68E07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84B3CD-2C38-4350-B989-A7F0EE13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3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544481-9922-4069-9B99-B0EE0385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8EA81F-A661-4925-BB0D-AE89CF559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EA6010-CE7D-4003-B591-83346A48F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48C265-D79E-4CB5-BB98-D5F5B2341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BD9FB3-E991-4121-8ADF-BBF402047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F3B529-BDBD-4AED-B101-6F2C99240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48AE7E0-D45D-4AF3-A1BB-EEE0F3EE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706322A-02F1-4599-9297-88FDF722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81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4331D-1313-41EE-BCD0-32B28857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293BFC-F9E7-4238-95A1-B0981579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A2030F-5A89-4856-BE13-C9A8612CC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F6ADC4-1B43-47FA-AB99-608DD5D7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65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2B8655-EB26-45A6-BB17-2EE9FC00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188CB5-4185-49B3-95D4-2BAC6ECB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4F1043-7D67-43B4-892E-0ECAD4F8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54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A7201-2F02-46B9-BE47-A7AF2739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09CBE-F044-4301-B885-19762100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1B92AE-8890-408A-9D81-9C6C8E2C8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F38867-DD19-403E-AEA0-7B5130714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F78D94-523E-4460-A66D-462FA3FF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7C5EE6-C867-4230-A319-ED379A76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3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A9DF5-68D4-461B-8A10-64637EB8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D8036C-F495-46EA-82CF-AB2103F745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120997-07E7-404D-8A86-63C6CA3DB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C93D4E-7114-445A-8412-6321B8AF7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36E02-C1A2-4C2C-AE41-AB154599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36508D-DBCB-4CEB-8F06-00173BE55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6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67C17D-9FD2-4140-85B6-13B76BDBA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3EBBF7-392A-4898-8EA3-DC3B838BD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2B9BA9-623F-4325-A95A-F80D98FF5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14994-C529-43AC-BD2C-52D47B0301A5}" type="datetimeFigureOut">
              <a:rPr lang="zh-CN" altLang="en-US" smtClean="0"/>
              <a:t>2020/5/8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2959E2-7A06-40C1-9914-30FD08D78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234C15-8B00-4100-A8D2-70E50FFF2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8610D-9BA2-4B4B-B92E-38677F2A1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53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6.05328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ndenlake/omniglo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17463"/>
            <a:ext cx="9144000" cy="1059122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Calibri" charset="0"/>
                <a:ea typeface="Calibri" charset="0"/>
                <a:cs typeface="Calibri" charset="0"/>
              </a:rPr>
              <a:t>Research Progress Record</a:t>
            </a:r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1144" y="3922672"/>
            <a:ext cx="7551057" cy="1549215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Enmao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Diao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ay 07, 2020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4" y="115451"/>
            <a:ext cx="1492500" cy="1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93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  <a:p>
            <a:pPr lvl="1"/>
            <a:r>
              <a:rPr lang="en-US" altLang="zh-CN" dirty="0"/>
              <a:t>               MCGAN                                                            CGAN</a:t>
            </a:r>
          </a:p>
          <a:p>
            <a:pPr lvl="1"/>
            <a:endParaRPr lang="en-US" altLang="zh-CN" dirty="0"/>
          </a:p>
        </p:txBody>
      </p:sp>
      <p:pic>
        <p:nvPicPr>
          <p:cNvPr id="6" name="图片 5" descr="图片包含 许多, 桌子, 覆盖, 华美&#10;&#10;描述已自动生成">
            <a:extLst>
              <a:ext uri="{FF2B5EF4-FFF2-40B4-BE49-F238E27FC236}">
                <a16:creationId xmlns:a16="http://schemas.microsoft.com/office/drawing/2014/main" id="{48A6F217-6A12-442C-9A3D-8A9EEAB9C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00" y="2933831"/>
            <a:ext cx="3257550" cy="3257550"/>
          </a:xfrm>
          <a:prstGeom prst="rect">
            <a:avLst/>
          </a:prstGeom>
        </p:spPr>
      </p:pic>
      <p:pic>
        <p:nvPicPr>
          <p:cNvPr id="8" name="图片 7" descr="许多照片放在一起&#10;&#10;描述已自动生成">
            <a:extLst>
              <a:ext uri="{FF2B5EF4-FFF2-40B4-BE49-F238E27FC236}">
                <a16:creationId xmlns:a16="http://schemas.microsoft.com/office/drawing/2014/main" id="{DFB86A49-6768-4329-A8B9-BB6C94E69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30" y="2933831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5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Quantitative Result </a:t>
            </a:r>
          </a:p>
          <a:p>
            <a:pPr lvl="1"/>
            <a:r>
              <a:rPr lang="en-US" altLang="zh-CN" dirty="0" err="1"/>
              <a:t>Omniglot</a:t>
            </a:r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2E2EB75-EC56-45B1-AC68-0CF8E4DEC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993219"/>
              </p:ext>
            </p:extLst>
          </p:nvPr>
        </p:nvGraphicFramePr>
        <p:xfrm>
          <a:off x="1480855" y="2502004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365540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21899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Model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Inception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70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MCVAE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00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CVAE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17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MCPixelCNN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09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CPixelCNN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8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MCGAN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280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53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30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6DA162-0FC3-4F0F-8E18-74A1CC7A311F}"/>
              </a:ext>
            </a:extLst>
          </p:cNvPr>
          <p:cNvSpPr txBox="1"/>
          <p:nvPr/>
        </p:nvSpPr>
        <p:spPr>
          <a:xfrm>
            <a:off x="5542767" y="2292263"/>
            <a:ext cx="119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MCVAE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9D9943-3822-404C-BDB0-EFD3EA218BF8}"/>
              </a:ext>
            </a:extLst>
          </p:cNvPr>
          <p:cNvSpPr txBox="1"/>
          <p:nvPr/>
        </p:nvSpPr>
        <p:spPr>
          <a:xfrm>
            <a:off x="5594698" y="4987447"/>
            <a:ext cx="119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CVAE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B50772E-24D1-43D4-A480-315DA7441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174"/>
            <a:ext cx="12192000" cy="122565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ADAF93C-5D6F-4F8D-B739-36F6F1690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7590"/>
            <a:ext cx="12192000" cy="12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15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6DA162-0FC3-4F0F-8E18-74A1CC7A311F}"/>
              </a:ext>
            </a:extLst>
          </p:cNvPr>
          <p:cNvSpPr txBox="1"/>
          <p:nvPr/>
        </p:nvSpPr>
        <p:spPr>
          <a:xfrm>
            <a:off x="5194125" y="5057651"/>
            <a:ext cx="146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CPixelCNN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23963D-96C2-46CD-8678-9F2AB3D685F5}"/>
              </a:ext>
            </a:extLst>
          </p:cNvPr>
          <p:cNvSpPr txBox="1"/>
          <p:nvPr/>
        </p:nvSpPr>
        <p:spPr>
          <a:xfrm>
            <a:off x="5194124" y="2521848"/>
            <a:ext cx="146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MCPixelCNN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8C38D8-D09D-42B1-9326-A041465BC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464"/>
            <a:ext cx="12192000" cy="12256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0DCAFC-7519-4EEB-8D18-2282DA99B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174"/>
            <a:ext cx="12192000" cy="12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16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6DA162-0FC3-4F0F-8E18-74A1CC7A311F}"/>
              </a:ext>
            </a:extLst>
          </p:cNvPr>
          <p:cNvSpPr txBox="1"/>
          <p:nvPr/>
        </p:nvSpPr>
        <p:spPr>
          <a:xfrm>
            <a:off x="5682640" y="5107717"/>
            <a:ext cx="146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CGAN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23963D-96C2-46CD-8678-9F2AB3D685F5}"/>
              </a:ext>
            </a:extLst>
          </p:cNvPr>
          <p:cNvSpPr txBox="1"/>
          <p:nvPr/>
        </p:nvSpPr>
        <p:spPr>
          <a:xfrm>
            <a:off x="5494749" y="2521848"/>
            <a:ext cx="146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MCGAN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94FD08-263D-489C-931C-B486B5D90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174"/>
            <a:ext cx="12192000" cy="12256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8FFD0A-9EDD-4F63-9E66-9D6D27860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464"/>
            <a:ext cx="12192000" cy="12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46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Discussion</a:t>
            </a:r>
          </a:p>
          <a:p>
            <a:pPr lvl="1"/>
            <a:r>
              <a:rPr lang="en-US" altLang="zh-CN" dirty="0"/>
              <a:t>VAE works fine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 err="1"/>
              <a:t>PixelCNN</a:t>
            </a:r>
            <a:r>
              <a:rPr lang="en-US" altLang="zh-CN" dirty="0"/>
              <a:t> block is not a simple module to work with MC, need a little bit tuning on it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GAN degenerates with Spectral Normalization. We may need to use weaker discriminator, or not MC discriminator or switch back to MLP GAN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384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Create new model by changing embeddings for conditional models and multimodal controlled models</a:t>
            </a:r>
          </a:p>
          <a:p>
            <a:pPr lvl="1"/>
            <a:r>
              <a:rPr lang="en-US" altLang="zh-CN" dirty="0"/>
              <a:t>For conditional models we use convex combinations to create new embeddings </a:t>
            </a:r>
            <a:r>
              <a:rPr lang="en-US" altLang="zh-CN" b="1" dirty="0"/>
              <a:t>E </a:t>
            </a:r>
            <a:r>
              <a:rPr lang="en-US" altLang="zh-CN" dirty="0"/>
              <a:t>(</a:t>
            </a:r>
            <a:r>
              <a:rPr lang="en-US" altLang="zh-CN" dirty="0" err="1"/>
              <a:t>CxD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We set a Dirichlet distribution of size C with equal concentration by default. Then sample C times to get a </a:t>
            </a:r>
            <a:r>
              <a:rPr lang="en-US" altLang="zh-CN" dirty="0" err="1"/>
              <a:t>CxC</a:t>
            </a:r>
            <a:r>
              <a:rPr lang="en-US" altLang="zh-CN" dirty="0"/>
              <a:t> matrix </a:t>
            </a:r>
            <a:r>
              <a:rPr lang="en-US" altLang="zh-CN" b="1" dirty="0"/>
              <a:t>K </a:t>
            </a:r>
            <a:r>
              <a:rPr lang="en-US" altLang="zh-CN" dirty="0"/>
              <a:t>where each row sums to 1. The new embedding </a:t>
            </a:r>
            <a:r>
              <a:rPr lang="en-US" altLang="zh-CN" b="1" dirty="0"/>
              <a:t>E</a:t>
            </a:r>
            <a:r>
              <a:rPr lang="zh-CN" altLang="en-US" b="1" dirty="0"/>
              <a:t>’ </a:t>
            </a:r>
            <a:r>
              <a:rPr lang="en-US" altLang="zh-CN" b="1" dirty="0"/>
              <a:t>= KE</a:t>
            </a:r>
          </a:p>
          <a:p>
            <a:pPr lvl="1"/>
            <a:endParaRPr lang="en-US" altLang="zh-CN" b="1" dirty="0"/>
          </a:p>
          <a:p>
            <a:pPr lvl="1"/>
            <a:r>
              <a:rPr lang="en-US" altLang="zh-CN" dirty="0"/>
              <a:t>For multimodal controlled models, we just randomly generate a new set of codebook. I think we may use method in genetic algorithm to create new codes which are the children of the codebook used in the trained network. 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324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  <a:p>
            <a:pPr lvl="1"/>
            <a:r>
              <a:rPr lang="en-US" altLang="zh-CN" dirty="0"/>
              <a:t>                  MCVAE                                                   CVAE</a:t>
            </a:r>
          </a:p>
          <a:p>
            <a:pPr lvl="1"/>
            <a:endParaRPr lang="en-US" altLang="zh-CN" dirty="0"/>
          </a:p>
        </p:txBody>
      </p:sp>
      <p:pic>
        <p:nvPicPr>
          <p:cNvPr id="5" name="图片 4" descr="图片包含 许多, 房间, 空地, 标志&#10;&#10;描述已自动生成">
            <a:extLst>
              <a:ext uri="{FF2B5EF4-FFF2-40B4-BE49-F238E27FC236}">
                <a16:creationId xmlns:a16="http://schemas.microsoft.com/office/drawing/2014/main" id="{E54C983C-9456-43C5-8F0D-886E84E2F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97" y="3002724"/>
            <a:ext cx="3257550" cy="3257550"/>
          </a:xfrm>
          <a:prstGeom prst="rect">
            <a:avLst/>
          </a:prstGeom>
        </p:spPr>
      </p:pic>
      <p:pic>
        <p:nvPicPr>
          <p:cNvPr id="9" name="图片 8" descr="图片包含 游戏机, 电路&#10;&#10;描述已自动生成">
            <a:extLst>
              <a:ext uri="{FF2B5EF4-FFF2-40B4-BE49-F238E27FC236}">
                <a16:creationId xmlns:a16="http://schemas.microsoft.com/office/drawing/2014/main" id="{609C1F03-F0F9-4050-BCAF-46553BD9F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42" y="3002724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6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  <a:p>
            <a:pPr lvl="1"/>
            <a:r>
              <a:rPr lang="en-US" altLang="zh-CN" dirty="0"/>
              <a:t>            </a:t>
            </a:r>
            <a:r>
              <a:rPr lang="en-US" altLang="zh-CN" dirty="0" err="1"/>
              <a:t>MCPixelCNN</a:t>
            </a:r>
            <a:r>
              <a:rPr lang="en-US" altLang="zh-CN" dirty="0"/>
              <a:t>                                                  </a:t>
            </a:r>
            <a:r>
              <a:rPr lang="en-US" altLang="zh-CN" dirty="0" err="1"/>
              <a:t>CPixelCNN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 descr="图片包含 游戏机, 桌子, 贩卖, 房间&#10;&#10;描述已自动生成">
            <a:extLst>
              <a:ext uri="{FF2B5EF4-FFF2-40B4-BE49-F238E27FC236}">
                <a16:creationId xmlns:a16="http://schemas.microsoft.com/office/drawing/2014/main" id="{02599641-AADC-4F1C-BD9A-4E2558EBF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74" y="3034039"/>
            <a:ext cx="3257550" cy="3257550"/>
          </a:xfrm>
          <a:prstGeom prst="rect">
            <a:avLst/>
          </a:prstGeom>
        </p:spPr>
      </p:pic>
      <p:pic>
        <p:nvPicPr>
          <p:cNvPr id="11" name="图片 10" descr="图片包含 许多, 活, 房间, 不同&#10;&#10;描述已自动生成">
            <a:extLst>
              <a:ext uri="{FF2B5EF4-FFF2-40B4-BE49-F238E27FC236}">
                <a16:creationId xmlns:a16="http://schemas.microsoft.com/office/drawing/2014/main" id="{AE58337B-2C96-454D-92C7-0A86555C8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96" y="3034039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  <a:p>
            <a:pPr lvl="1"/>
            <a:r>
              <a:rPr lang="en-US" altLang="zh-CN" dirty="0"/>
              <a:t>               MCGAN                                                            CGAN</a:t>
            </a:r>
          </a:p>
          <a:p>
            <a:pPr lvl="1"/>
            <a:endParaRPr lang="en-US" altLang="zh-CN" dirty="0"/>
          </a:p>
        </p:txBody>
      </p:sp>
      <p:pic>
        <p:nvPicPr>
          <p:cNvPr id="5" name="图片 4" descr="图片包含 热, 建筑, 橙子, 许多&#10;&#10;描述已自动生成">
            <a:extLst>
              <a:ext uri="{FF2B5EF4-FFF2-40B4-BE49-F238E27FC236}">
                <a16:creationId xmlns:a16="http://schemas.microsoft.com/office/drawing/2014/main" id="{8E9A3CE4-F85E-4536-BB70-2AF0B83F4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47" y="2915041"/>
            <a:ext cx="3257550" cy="3257550"/>
          </a:xfrm>
          <a:prstGeom prst="rect">
            <a:avLst/>
          </a:prstGeom>
        </p:spPr>
      </p:pic>
      <p:pic>
        <p:nvPicPr>
          <p:cNvPr id="9" name="图片 8" descr="图片包含 照片, 不同, 许多, 房间&#10;&#10;描述已自动生成">
            <a:extLst>
              <a:ext uri="{FF2B5EF4-FFF2-40B4-BE49-F238E27FC236}">
                <a16:creationId xmlns:a16="http://schemas.microsoft.com/office/drawing/2014/main" id="{502F4F3C-63AF-404C-84D6-C1590BB89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252" y="2915041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BEF88-AB35-4942-B1EC-9A54B6604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Overview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D2A9E-8667-46D5-9098-4CFA9ED27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Multimodal controller for generative models</a:t>
            </a:r>
          </a:p>
          <a:p>
            <a:pPr lvl="1"/>
            <a:r>
              <a:rPr lang="en-US" altLang="zh-CN" dirty="0"/>
              <a:t>Experiment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Result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Next step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4917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6DA162-0FC3-4F0F-8E18-74A1CC7A311F}"/>
              </a:ext>
            </a:extLst>
          </p:cNvPr>
          <p:cNvSpPr txBox="1"/>
          <p:nvPr/>
        </p:nvSpPr>
        <p:spPr>
          <a:xfrm>
            <a:off x="5542767" y="2292263"/>
            <a:ext cx="119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MCVAE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9D9943-3822-404C-BDB0-EFD3EA218BF8}"/>
              </a:ext>
            </a:extLst>
          </p:cNvPr>
          <p:cNvSpPr txBox="1"/>
          <p:nvPr/>
        </p:nvSpPr>
        <p:spPr>
          <a:xfrm>
            <a:off x="5594698" y="4987447"/>
            <a:ext cx="119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CVAE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5132DE-9B2B-4F67-A7CE-D52B3C843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174"/>
            <a:ext cx="12192000" cy="12256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530ABF-630E-4787-931D-31DD1387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2260"/>
            <a:ext cx="12192000" cy="12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89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6DA162-0FC3-4F0F-8E18-74A1CC7A311F}"/>
              </a:ext>
            </a:extLst>
          </p:cNvPr>
          <p:cNvSpPr txBox="1"/>
          <p:nvPr/>
        </p:nvSpPr>
        <p:spPr>
          <a:xfrm>
            <a:off x="5194125" y="5057651"/>
            <a:ext cx="146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CPixelCNN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23963D-96C2-46CD-8678-9F2AB3D685F5}"/>
              </a:ext>
            </a:extLst>
          </p:cNvPr>
          <p:cNvSpPr txBox="1"/>
          <p:nvPr/>
        </p:nvSpPr>
        <p:spPr>
          <a:xfrm>
            <a:off x="5194124" y="2521848"/>
            <a:ext cx="146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MCPixelCNN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F75E91-B587-4A99-839E-9ACE14D0A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174"/>
            <a:ext cx="12192000" cy="12256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8CFA8B-2B5D-45D4-B1C8-E3B8A1483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8163"/>
            <a:ext cx="12192000" cy="12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17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6DA162-0FC3-4F0F-8E18-74A1CC7A311F}"/>
              </a:ext>
            </a:extLst>
          </p:cNvPr>
          <p:cNvSpPr txBox="1"/>
          <p:nvPr/>
        </p:nvSpPr>
        <p:spPr>
          <a:xfrm>
            <a:off x="5682640" y="5107717"/>
            <a:ext cx="146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CGAN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23963D-96C2-46CD-8678-9F2AB3D685F5}"/>
              </a:ext>
            </a:extLst>
          </p:cNvPr>
          <p:cNvSpPr txBox="1"/>
          <p:nvPr/>
        </p:nvSpPr>
        <p:spPr>
          <a:xfrm>
            <a:off x="5494749" y="2521848"/>
            <a:ext cx="146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MCGAN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C28318-74A1-4249-987C-9F14B5FC1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174"/>
            <a:ext cx="12192000" cy="12256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3B6597-1A0C-4113-B4E4-F510EF6B6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464"/>
            <a:ext cx="12192000" cy="122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29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Discussion</a:t>
            </a:r>
          </a:p>
          <a:p>
            <a:pPr lvl="1"/>
            <a:r>
              <a:rPr lang="en-US" altLang="zh-CN" dirty="0"/>
              <a:t>Convex combination does not work with conditional generative models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For MC generative models trained with small classes size, randomly sampled codebook does not work either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We find randomly sampled codebook for dataset with large classes size promising.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0669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Next Step</a:t>
            </a:r>
          </a:p>
          <a:p>
            <a:pPr lvl="1"/>
            <a:r>
              <a:rPr lang="en-US" altLang="zh-CN" dirty="0"/>
              <a:t>Urgent</a:t>
            </a:r>
          </a:p>
          <a:p>
            <a:pPr lvl="2"/>
            <a:r>
              <a:rPr lang="en-US" altLang="zh-CN" dirty="0"/>
              <a:t>Finalize </a:t>
            </a:r>
            <a:r>
              <a:rPr lang="en-US" altLang="zh-CN" dirty="0" err="1"/>
              <a:t>PixelCNN</a:t>
            </a:r>
            <a:r>
              <a:rPr lang="en-US" altLang="zh-CN" dirty="0"/>
              <a:t>. I don’t think MC version will bet </a:t>
            </a:r>
            <a:r>
              <a:rPr lang="en-US" altLang="zh-CN" dirty="0" err="1"/>
              <a:t>condtitional</a:t>
            </a:r>
            <a:r>
              <a:rPr lang="en-US" altLang="zh-CN" dirty="0"/>
              <a:t> ones because it actually has trained embeddings for every layer</a:t>
            </a:r>
          </a:p>
          <a:p>
            <a:pPr lvl="2"/>
            <a:r>
              <a:rPr lang="en-US" altLang="zh-CN" dirty="0"/>
              <a:t>Fine tune GAN and make it work</a:t>
            </a:r>
          </a:p>
          <a:p>
            <a:pPr lvl="2"/>
            <a:r>
              <a:rPr lang="en-US" altLang="zh-CN" dirty="0"/>
              <a:t>Create new codebook by using genetic method like mutation </a:t>
            </a:r>
            <a:r>
              <a:rPr lang="en-US" altLang="zh-CN"/>
              <a:t>and crossover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Image Translation for VAE and GAN</a:t>
            </a:r>
          </a:p>
          <a:p>
            <a:pPr lvl="2"/>
            <a:r>
              <a:rPr lang="en-US" altLang="zh-CN" dirty="0"/>
              <a:t>Easy for conditional embeddings by interpolating two vectors with a step size</a:t>
            </a:r>
          </a:p>
          <a:p>
            <a:pPr lvl="2"/>
            <a:r>
              <a:rPr lang="en-US" altLang="zh-CN" dirty="0"/>
              <a:t>Not clear for MC models, we may match two codes one bit at a time to get closer to another but the transition may not be smooth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Use ImageNet 64x64 dataset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MC Normalization Flow</a:t>
            </a:r>
          </a:p>
          <a:p>
            <a:pPr lvl="2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146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Example </a:t>
            </a:r>
          </a:p>
          <a:p>
            <a:pPr lvl="1"/>
            <a:r>
              <a:rPr lang="en-US" altLang="zh-CN" dirty="0"/>
              <a:t>N: batch size, D: input channel size, K: output channel size, C: the number of modes (classes)</a:t>
            </a:r>
          </a:p>
          <a:p>
            <a:pPr lvl="1"/>
            <a:r>
              <a:rPr lang="en-US" altLang="zh-CN" dirty="0"/>
              <a:t>Input </a:t>
            </a:r>
            <a:r>
              <a:rPr lang="en-US" altLang="zh-CN" b="1" dirty="0"/>
              <a:t>X</a:t>
            </a:r>
            <a:r>
              <a:rPr lang="en-US" altLang="zh-CN" dirty="0"/>
              <a:t> (</a:t>
            </a:r>
            <a:r>
              <a:rPr lang="en-US" altLang="zh-CN" dirty="0" err="1"/>
              <a:t>NxD</a:t>
            </a:r>
            <a:r>
              <a:rPr lang="en-US" altLang="zh-CN" dirty="0"/>
              <a:t>), Output </a:t>
            </a:r>
            <a:r>
              <a:rPr lang="en-US" altLang="zh-CN" b="1" dirty="0"/>
              <a:t>Y</a:t>
            </a:r>
            <a:r>
              <a:rPr lang="en-US" altLang="zh-CN" dirty="0"/>
              <a:t> (</a:t>
            </a:r>
            <a:r>
              <a:rPr lang="en-US" altLang="zh-CN" dirty="0" err="1"/>
              <a:t>NxK</a:t>
            </a:r>
            <a:r>
              <a:rPr lang="en-US" altLang="zh-CN" dirty="0"/>
              <a:t>), Weight </a:t>
            </a:r>
            <a:r>
              <a:rPr lang="en-US" altLang="zh-CN" b="1" dirty="0"/>
              <a:t> W </a:t>
            </a:r>
            <a:r>
              <a:rPr lang="en-US" altLang="zh-CN" dirty="0"/>
              <a:t>(</a:t>
            </a:r>
            <a:r>
              <a:rPr lang="en-US" altLang="zh-CN" dirty="0" err="1"/>
              <a:t>DxK</a:t>
            </a:r>
            <a:r>
              <a:rPr lang="en-US" altLang="zh-CN" dirty="0"/>
              <a:t>), mode indicator </a:t>
            </a:r>
            <a:r>
              <a:rPr lang="en-US" altLang="zh-CN" b="1" dirty="0"/>
              <a:t>C</a:t>
            </a:r>
            <a:r>
              <a:rPr lang="en-US" altLang="zh-CN" dirty="0"/>
              <a:t> (</a:t>
            </a:r>
            <a:r>
              <a:rPr lang="en-US" altLang="zh-CN" dirty="0" err="1"/>
              <a:t>NxC</a:t>
            </a:r>
            <a:r>
              <a:rPr lang="en-US" altLang="zh-CN" dirty="0"/>
              <a:t>) (one-hot vector).</a:t>
            </a:r>
          </a:p>
          <a:p>
            <a:pPr lvl="1"/>
            <a:r>
              <a:rPr lang="en-US" altLang="zh-CN" dirty="0"/>
              <a:t>MC (Multimodal Controller) has a codebook </a:t>
            </a:r>
            <a:r>
              <a:rPr lang="en-US" altLang="zh-CN" b="1" dirty="0"/>
              <a:t>E</a:t>
            </a:r>
            <a:r>
              <a:rPr lang="en-US" altLang="zh-CN" dirty="0"/>
              <a:t> (</a:t>
            </a:r>
            <a:r>
              <a:rPr lang="en-US" altLang="zh-CN" dirty="0" err="1"/>
              <a:t>CxK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The formulation of multimodal controlled linear layer</a:t>
            </a:r>
          </a:p>
          <a:p>
            <a:pPr lvl="1"/>
            <a:r>
              <a:rPr lang="en-US" altLang="zh-CN" b="1" dirty="0"/>
              <a:t>Y = XW</a:t>
            </a:r>
          </a:p>
          <a:p>
            <a:pPr lvl="1"/>
            <a:r>
              <a:rPr lang="en-US" altLang="zh-CN" b="1" dirty="0" err="1"/>
              <a:t>Y</a:t>
            </a:r>
            <a:r>
              <a:rPr lang="en-US" altLang="zh-CN" sz="1800" b="1" dirty="0" err="1"/>
              <a:t>mc</a:t>
            </a:r>
            <a:r>
              <a:rPr lang="en-US" altLang="zh-CN" b="1" dirty="0"/>
              <a:t> = Y * (CE) (*:</a:t>
            </a:r>
            <a:r>
              <a:rPr lang="zh-CN" altLang="en-US" b="1" dirty="0"/>
              <a:t> </a:t>
            </a:r>
            <a:r>
              <a:rPr lang="en-US" altLang="zh-CN" b="1" dirty="0"/>
              <a:t>element-wise multiplication)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62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Current baseline models</a:t>
            </a:r>
          </a:p>
          <a:p>
            <a:pPr lvl="1"/>
            <a:r>
              <a:rPr lang="en-US" altLang="zh-CN" dirty="0"/>
              <a:t>Variational generative models (Conditional VAE)</a:t>
            </a:r>
          </a:p>
          <a:p>
            <a:pPr lvl="2"/>
            <a:r>
              <a:rPr lang="en-US" altLang="zh-CN" dirty="0"/>
              <a:t>Stable results</a:t>
            </a:r>
          </a:p>
          <a:p>
            <a:pPr lvl="2"/>
            <a:r>
              <a:rPr lang="en-US" altLang="zh-CN" dirty="0"/>
              <a:t>Conditioning by </a:t>
            </a:r>
            <a:r>
              <a:rPr lang="en-US" altLang="zh-CN" b="1" dirty="0"/>
              <a:t>concatenating</a:t>
            </a:r>
            <a:r>
              <a:rPr lang="en-US" altLang="zh-CN" dirty="0"/>
              <a:t> trainable embeddings to the first layer of Encoder and Decoder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Autoregressive generative models (Conditional </a:t>
            </a:r>
            <a:r>
              <a:rPr lang="en-US" altLang="zh-CN" dirty="0" err="1"/>
              <a:t>GatedPixelCNN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Need fine tuning </a:t>
            </a:r>
          </a:p>
          <a:p>
            <a:pPr lvl="2"/>
            <a:r>
              <a:rPr lang="en-US" altLang="zh-CN" dirty="0"/>
              <a:t>Conditioning by </a:t>
            </a:r>
            <a:r>
              <a:rPr lang="en-US" altLang="zh-CN" b="1" dirty="0"/>
              <a:t>adding</a:t>
            </a:r>
            <a:r>
              <a:rPr lang="en-US" altLang="zh-CN" dirty="0"/>
              <a:t> trainable embeddings to </a:t>
            </a:r>
            <a:r>
              <a:rPr lang="en-US" altLang="zh-CN" dirty="0" err="1"/>
              <a:t>GatedPixelCNN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Adversarial generative models (Conditional GAN)</a:t>
            </a:r>
          </a:p>
          <a:p>
            <a:pPr lvl="2"/>
            <a:r>
              <a:rPr lang="en-US" altLang="zh-CN" dirty="0"/>
              <a:t>Need fine tuning </a:t>
            </a:r>
          </a:p>
          <a:p>
            <a:pPr lvl="2"/>
            <a:r>
              <a:rPr lang="en-US" altLang="zh-CN" dirty="0"/>
              <a:t>Conditioning by </a:t>
            </a:r>
            <a:r>
              <a:rPr lang="en-US" altLang="zh-CN" b="1" dirty="0"/>
              <a:t>concatenating</a:t>
            </a:r>
            <a:r>
              <a:rPr lang="en-US" altLang="zh-CN" dirty="0"/>
              <a:t> trainable embeddings to the first layer of Generator and Discriminator</a:t>
            </a:r>
          </a:p>
          <a:p>
            <a:pPr lvl="2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1358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Autoregressive generative models (Conditional </a:t>
            </a:r>
            <a:r>
              <a:rPr lang="en-US" altLang="zh-CN" dirty="0" err="1"/>
              <a:t>GatedPixelCNN</a:t>
            </a:r>
            <a:r>
              <a:rPr lang="en-US" altLang="zh-CN" dirty="0"/>
              <a:t>) (</a:t>
            </a:r>
            <a:r>
              <a:rPr lang="en-US" altLang="zh-CN" dirty="0">
                <a:hlinkClick r:id="rId3"/>
              </a:rPr>
              <a:t>https://arxiv.org/pdf/1606.05328.pdf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Need fine tuning </a:t>
            </a:r>
          </a:p>
          <a:p>
            <a:pPr lvl="2"/>
            <a:r>
              <a:rPr lang="en-US" altLang="zh-CN" dirty="0"/>
              <a:t>Conditioning by </a:t>
            </a:r>
            <a:r>
              <a:rPr lang="en-US" altLang="zh-CN" b="1" dirty="0"/>
              <a:t>adding</a:t>
            </a:r>
            <a:r>
              <a:rPr lang="en-US" altLang="zh-CN" dirty="0"/>
              <a:t> trainable embeddings to </a:t>
            </a:r>
            <a:r>
              <a:rPr lang="en-US" altLang="zh-CN" dirty="0" err="1"/>
              <a:t>GatedPixelCNN</a:t>
            </a:r>
            <a:endParaRPr lang="en-US" altLang="zh-CN" dirty="0"/>
          </a:p>
          <a:p>
            <a:pPr lvl="2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3535A2-9E03-405E-A204-9BCBADE6A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320" y="3430631"/>
            <a:ext cx="6343359" cy="28837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E4B62E-7745-4950-A23A-F3538B24E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260" y="3079119"/>
            <a:ext cx="56292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2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Multimodal controller for generative models</a:t>
            </a:r>
            <a:endParaRPr lang="en-US" alt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/>
              <a:t>Experiments</a:t>
            </a:r>
          </a:p>
          <a:p>
            <a:pPr lvl="1"/>
            <a:r>
              <a:rPr lang="en-US" altLang="zh-CN"/>
              <a:t>Omniglot dataset (</a:t>
            </a:r>
            <a:r>
              <a:rPr lang="en-US" altLang="zh-CN">
                <a:hlinkClick r:id="rId3"/>
              </a:rPr>
              <a:t>https://github.com/brendenlake/omniglot</a:t>
            </a:r>
            <a:r>
              <a:rPr lang="en-US" altLang="zh-CN"/>
              <a:t>)</a:t>
            </a:r>
          </a:p>
          <a:p>
            <a:pPr lvl="1"/>
            <a:r>
              <a:rPr lang="en-US" altLang="zh-CN"/>
              <a:t>CIFAR10 dataset</a:t>
            </a:r>
            <a:endParaRPr lang="en-US" altLang="zh-CN" dirty="0"/>
          </a:p>
        </p:txBody>
      </p:sp>
      <p:pic>
        <p:nvPicPr>
          <p:cNvPr id="5" name="图片 4" descr="图片包含 室内, 鱼&#10;&#10;描述已自动生成">
            <a:extLst>
              <a:ext uri="{FF2B5EF4-FFF2-40B4-BE49-F238E27FC236}">
                <a16:creationId xmlns:a16="http://schemas.microsoft.com/office/drawing/2014/main" id="{81EA64AA-E9A6-4ABE-A1CD-CDF912D44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2" y="3225795"/>
            <a:ext cx="6179715" cy="26911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B0E9B5-9223-4AE9-AB7B-0D21F69FB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583" y="2793238"/>
            <a:ext cx="45529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0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Quantitative Result </a:t>
            </a:r>
          </a:p>
          <a:p>
            <a:pPr lvl="1"/>
            <a:r>
              <a:rPr lang="en-US" altLang="zh-CN" dirty="0"/>
              <a:t>CIFAR10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2E2EB75-EC56-45B1-AC68-0CF8E4DEC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41952"/>
              </p:ext>
            </p:extLst>
          </p:nvPr>
        </p:nvGraphicFramePr>
        <p:xfrm>
          <a:off x="1662482" y="2602212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365540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21899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Inception 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70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MCVAE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00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CVAE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17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MCPixelCNN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09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CPixelCNN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4.88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28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MCGAN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CGAN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7.36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53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0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  <a:p>
            <a:pPr lvl="1"/>
            <a:r>
              <a:rPr lang="en-US" altLang="zh-CN" dirty="0"/>
              <a:t>                  MCVAE                                                   CVAE</a:t>
            </a:r>
          </a:p>
          <a:p>
            <a:pPr lvl="1"/>
            <a:endParaRPr lang="en-US" altLang="zh-CN" dirty="0"/>
          </a:p>
        </p:txBody>
      </p:sp>
      <p:pic>
        <p:nvPicPr>
          <p:cNvPr id="6" name="图片 5" descr="图片包含 不同, 玻璃, 空地, 华美&#10;&#10;描述已自动生成">
            <a:extLst>
              <a:ext uri="{FF2B5EF4-FFF2-40B4-BE49-F238E27FC236}">
                <a16:creationId xmlns:a16="http://schemas.microsoft.com/office/drawing/2014/main" id="{BFB292A3-F6AB-40F1-90C4-4B9C4DADE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76" y="2940093"/>
            <a:ext cx="3257550" cy="3257550"/>
          </a:xfrm>
          <a:prstGeom prst="rect">
            <a:avLst/>
          </a:prstGeom>
        </p:spPr>
      </p:pic>
      <p:pic>
        <p:nvPicPr>
          <p:cNvPr id="8" name="图片 7" descr="图片包含 照片, 不同, 玻璃, 盒子&#10;&#10;描述已自动生成">
            <a:extLst>
              <a:ext uri="{FF2B5EF4-FFF2-40B4-BE49-F238E27FC236}">
                <a16:creationId xmlns:a16="http://schemas.microsoft.com/office/drawing/2014/main" id="{1FF00053-41DB-4A79-86C6-049F2A667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76" y="2858674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39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9C676-BE67-4B42-A92E-8789943B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Multimodal controller for generative models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84329-8554-41A3-8F24-51E1EF4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68" y="1380951"/>
            <a:ext cx="10515600" cy="4351338"/>
          </a:xfrm>
        </p:spPr>
        <p:txBody>
          <a:bodyPr/>
          <a:lstStyle/>
          <a:p>
            <a:r>
              <a:rPr lang="en-US" altLang="zh-CN" dirty="0"/>
              <a:t>Qualitative Result </a:t>
            </a:r>
          </a:p>
          <a:p>
            <a:pPr lvl="1"/>
            <a:r>
              <a:rPr lang="en-US" altLang="zh-CN" dirty="0"/>
              <a:t>CIFAR10</a:t>
            </a:r>
          </a:p>
          <a:p>
            <a:pPr lvl="1"/>
            <a:r>
              <a:rPr lang="en-US" altLang="zh-CN" dirty="0"/>
              <a:t>            </a:t>
            </a:r>
            <a:r>
              <a:rPr lang="en-US" altLang="zh-CN" dirty="0" err="1"/>
              <a:t>MCPixelCNN</a:t>
            </a:r>
            <a:r>
              <a:rPr lang="en-US" altLang="zh-CN" dirty="0"/>
              <a:t>                                                  </a:t>
            </a:r>
            <a:r>
              <a:rPr lang="en-US" altLang="zh-CN" dirty="0" err="1"/>
              <a:t>CPixelCNN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 descr="图片包含 各种, 许多, 游戏机, 披萨&#10;&#10;描述已自动生成">
            <a:extLst>
              <a:ext uri="{FF2B5EF4-FFF2-40B4-BE49-F238E27FC236}">
                <a16:creationId xmlns:a16="http://schemas.microsoft.com/office/drawing/2014/main" id="{1AF8A0D9-87ED-496B-91E9-2C24D8287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74" y="2858674"/>
            <a:ext cx="3257550" cy="3257550"/>
          </a:xfrm>
          <a:prstGeom prst="rect">
            <a:avLst/>
          </a:prstGeom>
        </p:spPr>
      </p:pic>
      <p:pic>
        <p:nvPicPr>
          <p:cNvPr id="9" name="图片 8" descr="许多照片放在一起&#10;&#10;描述已自动生成">
            <a:extLst>
              <a:ext uri="{FF2B5EF4-FFF2-40B4-BE49-F238E27FC236}">
                <a16:creationId xmlns:a16="http://schemas.microsoft.com/office/drawing/2014/main" id="{8460BCE5-3FF9-4A5F-8A62-52F50B2D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071" y="2806723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86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40857</TotalTime>
  <Words>738</Words>
  <Application>Microsoft Office PowerPoint</Application>
  <PresentationFormat>宽屏</PresentationFormat>
  <Paragraphs>191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Arial</vt:lpstr>
      <vt:lpstr>Calibri</vt:lpstr>
      <vt:lpstr>Office 主题​​</vt:lpstr>
      <vt:lpstr>Research Progress Record</vt:lpstr>
      <vt:lpstr>Overview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  <vt:lpstr>Multimodal controller for generative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Progress Record</dc:title>
  <dc:creator>Administrator</dc:creator>
  <cp:lastModifiedBy>Enmao Diao</cp:lastModifiedBy>
  <cp:revision>776</cp:revision>
  <dcterms:created xsi:type="dcterms:W3CDTF">2018-08-28T06:30:59Z</dcterms:created>
  <dcterms:modified xsi:type="dcterms:W3CDTF">2020-05-09T04:10:00Z</dcterms:modified>
</cp:coreProperties>
</file>